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B230FFF-13DB-4FA6-9B26-1733B9FCFF9F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4A58288-0597-4CCB-ABF1-67A5AF785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230FFF-13DB-4FA6-9B26-1733B9FCFF9F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58288-0597-4CCB-ABF1-67A5AF785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B230FFF-13DB-4FA6-9B26-1733B9FCFF9F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A58288-0597-4CCB-ABF1-67A5AF785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230FFF-13DB-4FA6-9B26-1733B9FCFF9F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58288-0597-4CCB-ABF1-67A5AF785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B230FFF-13DB-4FA6-9B26-1733B9FCFF9F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4A58288-0597-4CCB-ABF1-67A5AF785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230FFF-13DB-4FA6-9B26-1733B9FCFF9F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58288-0597-4CCB-ABF1-67A5AF785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230FFF-13DB-4FA6-9B26-1733B9FCFF9F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58288-0597-4CCB-ABF1-67A5AF785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230FFF-13DB-4FA6-9B26-1733B9FCFF9F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58288-0597-4CCB-ABF1-67A5AF785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B230FFF-13DB-4FA6-9B26-1733B9FCFF9F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58288-0597-4CCB-ABF1-67A5AF785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230FFF-13DB-4FA6-9B26-1733B9FCFF9F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58288-0597-4CCB-ABF1-67A5AF785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230FFF-13DB-4FA6-9B26-1733B9FCFF9F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58288-0597-4CCB-ABF1-67A5AF785C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B230FFF-13DB-4FA6-9B26-1733B9FCFF9F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4A58288-0597-4CCB-ABF1-67A5AF785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016223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 запрет, а предупреждение вредных привычек.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bg1">
                    <a:lumMod val="95000"/>
                  </a:schemeClr>
                </a:solidFill>
              </a:rPr>
              <a:t>Родительское собрание </a:t>
            </a:r>
            <a:r>
              <a:rPr lang="ru-RU" b="1" i="1" smtClean="0">
                <a:solidFill>
                  <a:schemeClr val="bg1">
                    <a:lumMod val="95000"/>
                  </a:schemeClr>
                </a:solidFill>
              </a:rPr>
              <a:t>4 </a:t>
            </a:r>
            <a:r>
              <a:rPr lang="ru-RU" b="1" i="1" smtClean="0">
                <a:solidFill>
                  <a:schemeClr val="bg1">
                    <a:lumMod val="95000"/>
                  </a:schemeClr>
                </a:solidFill>
              </a:rPr>
              <a:t>класс</a:t>
            </a:r>
            <a:endParaRPr lang="ru-RU" b="1" i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836613"/>
            <a:ext cx="8229600" cy="5289550"/>
          </a:xfrm>
        </p:spPr>
        <p:txBody>
          <a:bodyPr>
            <a:normAutofit fontScale="70000" lnSpcReduction="20000"/>
          </a:bodyPr>
          <a:lstStyle/>
          <a:p>
            <a:r>
              <a:rPr lang="ru-RU" sz="3600" b="1" dirty="0"/>
              <a:t>В-четвертых</a:t>
            </a:r>
            <a:r>
              <a:rPr lang="ru-RU" sz="3600" dirty="0"/>
              <a:t>, если ребенок уже втянулся в процесс курения, употребления алкоголя или занимается токсикоманией, обратитесь к врачу. Специалист поможет выбрать и обсудить необходимое для пациента лечение. Не допускайте самолечения, используя для этого медикаменты, рекомендованные кем-то из вашего окружения. </a:t>
            </a:r>
          </a:p>
          <a:p>
            <a:r>
              <a:rPr lang="ru-RU" sz="3600" b="1" dirty="0"/>
              <a:t>В-пятых,</a:t>
            </a:r>
            <a:r>
              <a:rPr lang="ru-RU" sz="3600" dirty="0"/>
              <a:t> помогайте ребенку изменить жизнь к лучшему. Постарайтесь найти время для общения и совместных занятий. Вместе ходите в театры, музеи, кино и т. п. </a:t>
            </a:r>
          </a:p>
          <a:p>
            <a:pPr>
              <a:buNone/>
            </a:pPr>
            <a:r>
              <a:rPr lang="ru-RU" sz="3600" dirty="0" smtClean="0"/>
              <a:t>    Поощряйте </a:t>
            </a:r>
            <a:r>
              <a:rPr lang="ru-RU" sz="3600" dirty="0"/>
              <a:t>его увлечения, интересы, помогите ему найти дело по душе. Не оставляйте достижения детей без внимания. Если у ребенка неудача, трудности в общении, напоминайте ему, что все плохое </a:t>
            </a:r>
            <a:r>
              <a:rPr lang="ru-RU" sz="3600" dirty="0" smtClean="0"/>
              <a:t>проходит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 правилах эффективного общения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Проверьте себя</a:t>
            </a:r>
            <a:r>
              <a:rPr lang="ru-RU" dirty="0" smtClean="0"/>
              <a:t>: соблюдаете ли вы правила эффективного общения.</a:t>
            </a:r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Памятка для родителей</a:t>
            </a:r>
          </a:p>
          <a:p>
            <a:pPr algn="ctr">
              <a:buNone/>
            </a:pPr>
            <a:r>
              <a:rPr lang="ru-RU" b="1" dirty="0" smtClean="0"/>
              <a:t>«Как  слушать ребёнка»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Тренинг защиты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Как подготовить ребёнка, сформировать у него умение отказывать в ответ на предложение закурить?</a:t>
            </a:r>
          </a:p>
          <a:p>
            <a:pPr>
              <a:buNone/>
            </a:pPr>
            <a:r>
              <a:rPr lang="ru-RU" dirty="0" smtClean="0"/>
              <a:t>Вот несколько вариантов:</a:t>
            </a:r>
          </a:p>
          <a:p>
            <a:pPr>
              <a:buNone/>
            </a:pPr>
            <a:r>
              <a:rPr lang="ru-RU" dirty="0" smtClean="0"/>
              <a:t>  а</a:t>
            </a:r>
            <a:r>
              <a:rPr lang="ru-RU" dirty="0"/>
              <a:t>) можно спросить ребенка, как бы он отказывался, если ему предложат выпить, закурить, нюхать клей </a:t>
            </a:r>
            <a:r>
              <a:rPr lang="ru-RU" dirty="0" smtClean="0"/>
              <a:t>…</a:t>
            </a:r>
            <a:endParaRPr lang="ru-RU" dirty="0"/>
          </a:p>
          <a:p>
            <a:pPr>
              <a:buNone/>
            </a:pPr>
            <a:r>
              <a:rPr lang="ru-RU" dirty="0"/>
              <a:t>б) устройте семейный «мозговой штурм». Вместе с ребенком придумайте как можно больше способов отказа. Пусть ребенок выберет те, которые ему нравятся. Предложите всем членам семьи проиграть выбранные способы. Так ребенок узнает о разных вариантах одного и того же </a:t>
            </a:r>
            <a:r>
              <a:rPr lang="ru-RU" dirty="0" smtClean="0"/>
              <a:t>способа отказа в ситуации сомнительных предложений.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268413"/>
            <a:ext cx="8229600" cy="485775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в) Найдите несколько минут, чтобы заполнить анкеты и узнать, какими защитными качествами уже обладает ваш ребенок и какие защитные ресурсы ему необходимы. Для этого заполните анкеты независимо друг от друга, отметив галочкой те утверждения, которые вам кажутся справедливыми. Затем попросите ребенка поделиться с вами его ответами и покажите ему свою анкету. </a:t>
            </a:r>
          </a:p>
          <a:p>
            <a:r>
              <a:rPr lang="ru-RU" dirty="0"/>
              <a:t>Что получилось? У вашего ребенка больше защитных качеств, чем вы ожидали? Меньше? Его представления о себе, своей семье не совпадают с вашими?</a:t>
            </a:r>
          </a:p>
          <a:p>
            <a:r>
              <a:rPr lang="ru-RU" dirty="0"/>
              <a:t>Вместе поговорите об этом.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Заключение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От творческого потенциала родителей, совершенствования воспитания в семье зависит, каким станет ребенок, как сложится его судьба, кем он будет. </a:t>
            </a:r>
          </a:p>
          <a:p>
            <a:r>
              <a:rPr lang="ru-RU" dirty="0"/>
              <a:t>Если ребенок чувствует себя в семье комфортно, вряд ли он станет пробовать какие-либо наркотические вещества. Но если ребенок испытывает чувство одиночества, если в трудную минуту ему не у кого найти поддержку и защиту, то эти средства могут стать для него тем, чего ему не хватает в жизни. </a:t>
            </a:r>
          </a:p>
          <a:p>
            <a:r>
              <a:rPr lang="ru-RU" dirty="0"/>
              <a:t>Любите своих детей, общайтесь с ними как можно больше и тогда вам не придется в недоумении ставить перед собой вопросы: «Почему мы с сыном (дочерью) чужие?», «Что с ним (с ней) происходит?» и «Что делать?».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260350"/>
            <a:ext cx="7560840" cy="540089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Цель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/>
              <a:t> </a:t>
            </a:r>
            <a:r>
              <a:rPr lang="ru-RU" sz="3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помочь родителям предупреждать в процессе воспитания детей формирования и закрепления вредных привычек (</a:t>
            </a:r>
            <a:r>
              <a:rPr lang="ru-RU" sz="3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табакокурение</a:t>
            </a:r>
            <a:r>
              <a:rPr lang="ru-RU" sz="3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алкоголизм, наркомания) на основе знания их природы.</a:t>
            </a:r>
            <a:endParaRPr lang="ru-RU" sz="3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Понятие о вредных привычках</a:t>
            </a:r>
            <a:endParaRPr lang="ru-RU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b="1" dirty="0" smtClean="0"/>
              <a:t>Пагубные пристрастия – </a:t>
            </a:r>
            <a:r>
              <a:rPr lang="ru-RU" sz="2800" dirty="0" smtClean="0"/>
              <a:t>это </a:t>
            </a:r>
            <a:r>
              <a:rPr lang="ru-RU" sz="2800" b="1" dirty="0" smtClean="0"/>
              <a:t> </a:t>
            </a:r>
            <a:r>
              <a:rPr lang="ru-RU" sz="2800" dirty="0" smtClean="0"/>
              <a:t>те привычки, которые обязательно превращаются в самоцель и постепенно в той или иной мере подчиняют себе все остальные действия человека, всю его деятельность. Кроме того, они отличаются от всех других привычек совершенно особым характером подкрепления: это </a:t>
            </a:r>
            <a:r>
              <a:rPr lang="ru-RU" sz="2800" b="1" dirty="0" smtClean="0"/>
              <a:t>специфический</a:t>
            </a:r>
            <a:r>
              <a:rPr lang="ru-RU" sz="2800" dirty="0" smtClean="0"/>
              <a:t>, так называемый </a:t>
            </a:r>
            <a:r>
              <a:rPr lang="ru-RU" sz="2800" b="1" dirty="0" smtClean="0"/>
              <a:t>наркотический  эффект.</a:t>
            </a:r>
          </a:p>
          <a:p>
            <a:pPr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 </a:t>
            </a:r>
            <a:r>
              <a:rPr lang="ru-RU" sz="2800" i="1" dirty="0" smtClean="0"/>
              <a:t>К таким пагубным пристрастиям </a:t>
            </a:r>
            <a:r>
              <a:rPr lang="ru-RU" sz="2800" dirty="0"/>
              <a:t>о</a:t>
            </a:r>
            <a:r>
              <a:rPr lang="ru-RU" sz="2800" dirty="0" smtClean="0"/>
              <a:t>тносятся </a:t>
            </a:r>
            <a:r>
              <a:rPr lang="ru-RU" sz="2800" b="1" dirty="0" smtClean="0"/>
              <a:t>алкоголизм</a:t>
            </a:r>
            <a:r>
              <a:rPr lang="ru-RU" sz="2800" dirty="0" smtClean="0"/>
              <a:t>, </a:t>
            </a:r>
            <a:r>
              <a:rPr lang="ru-RU" sz="2800" b="1" dirty="0" err="1" smtClean="0"/>
              <a:t>табакокурение</a:t>
            </a:r>
            <a:r>
              <a:rPr lang="ru-RU" sz="2800" dirty="0" smtClean="0"/>
              <a:t>, </a:t>
            </a:r>
            <a:r>
              <a:rPr lang="ru-RU" sz="2800" b="1" dirty="0" smtClean="0"/>
              <a:t>наркомания.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55679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Особенности личности, предрасположенной к употреблению наркотических веществ</a:t>
            </a: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72816"/>
            <a:ext cx="7704856" cy="4682920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1 вариант</a:t>
            </a:r>
            <a:r>
              <a:rPr lang="ru-RU" sz="1800" dirty="0" smtClean="0"/>
              <a:t>.  </a:t>
            </a:r>
            <a:r>
              <a:rPr lang="ru-RU" sz="2000" dirty="0" smtClean="0"/>
              <a:t>Ребёнок не находится под должным контролем  родителей, которые </a:t>
            </a:r>
            <a:r>
              <a:rPr lang="ru-RU" sz="2000" dirty="0"/>
              <a:t>руководили бы его действиями, </a:t>
            </a:r>
            <a:r>
              <a:rPr lang="ru-RU" sz="2000" i="1" dirty="0"/>
              <a:t>ставили бы перед ним определенные цели, задачи и следили за их достижением, приучали бы преодолевать трудности</a:t>
            </a:r>
            <a:r>
              <a:rPr lang="ru-RU" sz="2000" dirty="0"/>
              <a:t>. В результате такого воспитания у него не вырабатывается способность самостоятельно ставить перед собой какие-либо цели, а следовательно, и проецировать свои действия на будущее. Это порождает безответственность в поведении, то есть неспособность или нежелание предвидеть или учитывать последствия своих </a:t>
            </a:r>
            <a:r>
              <a:rPr lang="ru-RU" sz="2000" dirty="0" smtClean="0"/>
              <a:t>действий . </a:t>
            </a:r>
            <a:r>
              <a:rPr lang="ru-RU" sz="2000" dirty="0"/>
              <a:t>Отсутствие навыков сложной целенаправленной деятельности приводит к </a:t>
            </a:r>
            <a:r>
              <a:rPr lang="ru-RU" sz="2000" b="1" dirty="0"/>
              <a:t>слабоволию</a:t>
            </a:r>
            <a:r>
              <a:rPr lang="ru-RU" sz="2000" dirty="0"/>
              <a:t>, так как воля формируется лишь в ходе такой деятельности, когда ради достижения поставленной цели </a:t>
            </a:r>
            <a:r>
              <a:rPr lang="ru-RU" sz="2000" b="1" dirty="0"/>
              <a:t>приходится преодолевать </a:t>
            </a:r>
            <a:r>
              <a:rPr lang="ru-RU" sz="1800" b="1" dirty="0"/>
              <a:t>трудности</a:t>
            </a:r>
            <a:r>
              <a:rPr lang="ru-RU" sz="18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60350"/>
            <a:ext cx="8229600" cy="5865813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2 вариант</a:t>
            </a:r>
            <a:r>
              <a:rPr lang="ru-RU" dirty="0" smtClean="0"/>
              <a:t>.</a:t>
            </a:r>
            <a:r>
              <a:rPr lang="ru-RU" b="1" dirty="0" smtClean="0"/>
              <a:t> </a:t>
            </a:r>
            <a:r>
              <a:rPr lang="ru-RU" sz="2000" b="1" dirty="0"/>
              <a:t>Родители делают из ребенка кумира</a:t>
            </a:r>
            <a:r>
              <a:rPr lang="ru-RU" sz="2000" dirty="0"/>
              <a:t>: его постоянно и безосновательно хвалят, восхищаются мнимыми талантами, преувеличивают действительные способности, совершенно не замечая </a:t>
            </a:r>
            <a:r>
              <a:rPr lang="ru-RU" sz="2000" dirty="0" smtClean="0"/>
              <a:t>недостатков. Атмосфера </a:t>
            </a:r>
            <a:r>
              <a:rPr lang="ru-RU" sz="2000" dirty="0"/>
              <a:t>неумеренных похвал, восторгов, а заодно и немедленного удовлетворения всех желаний ведет к завышенной самооценке, развитию неоправданных, непомерных претензий, нетерпению любых желаний, а так недалеко и до формирования весьма опасного стремления обязательно все в жизни испробовать, ничего не упустить, до вредного любопытства к разного рода необычным ощущениям, необычным впечатлениям, получаемым любым путем. </a:t>
            </a:r>
            <a:r>
              <a:rPr lang="ru-RU" sz="2000" b="1" dirty="0"/>
              <a:t>У такого ребенка не развивается способности противостоять критике или отвечать на нее конструктивно, нет устойчивости к неодобрению</a:t>
            </a:r>
            <a:r>
              <a:rPr lang="ru-RU" sz="2000" dirty="0"/>
              <a:t>. </a:t>
            </a:r>
            <a:r>
              <a:rPr lang="ru-RU" sz="2000" b="1" dirty="0"/>
              <a:t>Оторванность от реальности, неспособность найти место среди других людей ведет к срыву в случае неодобрении или неудачи. В его психике не формируется механизм компенсации на случай каких-либо неудач.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620713"/>
            <a:ext cx="8229600" cy="5505450"/>
          </a:xfrm>
        </p:spPr>
        <p:txBody>
          <a:bodyPr>
            <a:normAutofit fontScale="32500" lnSpcReduction="20000"/>
          </a:bodyPr>
          <a:lstStyle/>
          <a:p>
            <a:endParaRPr lang="ru-RU" sz="4200" b="1" dirty="0" smtClean="0"/>
          </a:p>
          <a:p>
            <a:pPr>
              <a:buNone/>
            </a:pPr>
            <a:endParaRPr lang="ru-RU" sz="4200" b="1" dirty="0" smtClean="0"/>
          </a:p>
          <a:p>
            <a:pPr>
              <a:buNone/>
            </a:pPr>
            <a:endParaRPr lang="ru-RU" sz="4200" b="1" dirty="0" smtClean="0"/>
          </a:p>
          <a:p>
            <a:pPr>
              <a:buNone/>
            </a:pPr>
            <a:endParaRPr lang="ru-RU" sz="4200" b="1" dirty="0" smtClean="0"/>
          </a:p>
          <a:p>
            <a:r>
              <a:rPr lang="ru-RU" sz="4900" b="1" dirty="0" smtClean="0"/>
              <a:t>Родители </a:t>
            </a:r>
            <a:r>
              <a:rPr lang="ru-RU" sz="4900" b="1" dirty="0"/>
              <a:t>жестоко регламентируют деятельность ребенка, осуществляют мелочный контроль за ним, постоянно поучают и наставляют, строго одергивают, жестоко диктуют – с кем можно водиться, а с кем нет, что можно делать, а что нельзя и т. д. Или же они сурово наказывают его даже за малейший проступок. Или же они возлагают на него чрезмерную ответственность, например, требуя обязательно только отличных оценок в школе, хотя ребенок объективно не способен учиться отлично. </a:t>
            </a:r>
          </a:p>
          <a:p>
            <a:r>
              <a:rPr lang="ru-RU" sz="4900" b="1" dirty="0"/>
              <a:t>В результате такого воспитания могут формироваться различные дефекты характера. Например, у человека так и не вырабатывается способность отличать важное от неважного, существенное от несущественного в поведении его самого и других людей, он по-настоящему не знает, что хорошо и что плохо, а следовательно, не имеет навыков самоконтроля, самостоятельной регуляции своего поведения. </a:t>
            </a:r>
          </a:p>
          <a:p>
            <a:r>
              <a:rPr lang="ru-RU" sz="4900" b="1" dirty="0"/>
              <a:t>Ребенок в результате активного воздействия родителей оказывается слишком робким и забитым, несамостоятельным, готовым подчиниться голосу других, лишенным собственной инициативы. К этому добавляется чувство внутреннего напряжения, скованности, несвободы, приводящее к угнетенному настроению, а также к трудностям в общении с другими людьми, к заниженной самооценке. Испытывая такие трудности, человек или приобретает склонность усваивать все обычаи своей среды, или подражать поведению других людей, сколь бы пагубным оно порой не было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20675"/>
            <a:ext cx="7242175" cy="876077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    </a:t>
            </a:r>
            <a:r>
              <a:rPr lang="ru-RU" sz="2000" dirty="0" smtClean="0">
                <a:solidFill>
                  <a:schemeClr val="tx1"/>
                </a:solidFill>
              </a:rPr>
              <a:t>3 вариант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765175"/>
            <a:ext cx="8229600" cy="536098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/>
              <a:t>Как видите, </a:t>
            </a:r>
            <a:r>
              <a:rPr lang="ru-RU" b="1" i="1" dirty="0"/>
              <a:t>особенности формирования вредных привычек наглядно демонстрируют тесную связь, существующую между эмоциональной сферой, потребностями и деятельностью человека, а также связь между характером воздействий на ребенка </a:t>
            </a:r>
            <a:r>
              <a:rPr lang="ru-RU" b="1" i="1" dirty="0" smtClean="0"/>
              <a:t>в </a:t>
            </a:r>
            <a:r>
              <a:rPr lang="ru-RU" b="1" i="1" dirty="0"/>
              <a:t>процессе его развития.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Работа над ошибками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Во-первых,</a:t>
            </a:r>
            <a:r>
              <a:rPr lang="ru-RU" dirty="0"/>
              <a:t> найдите в себе силы для решения ситуации. Исправить ситуацию можно, если отнестись к ней спокойно и обдуманно. </a:t>
            </a:r>
          </a:p>
          <a:p>
            <a:r>
              <a:rPr lang="ru-RU" b="1" dirty="0"/>
              <a:t>Во-вторых</a:t>
            </a:r>
            <a:r>
              <a:rPr lang="ru-RU" dirty="0"/>
              <a:t>, сохраните доверие ребенка к себе. Говорите со своим ребенком на равных. Отсутствие общения приводит к нарастанию непонимания, отдаляет вас и ребенка друг от друга. Нормальное общение всегда включает в себя способность не только слушать, но и слышать. 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692696"/>
            <a:ext cx="7344816" cy="5763667"/>
          </a:xfrm>
        </p:spPr>
        <p:txBody>
          <a:bodyPr>
            <a:normAutofit/>
          </a:bodyPr>
          <a:lstStyle/>
          <a:p>
            <a:r>
              <a:rPr lang="ru-RU" b="1" dirty="0" smtClean="0"/>
              <a:t>В-третьих</a:t>
            </a:r>
            <a:r>
              <a:rPr lang="ru-RU" dirty="0" smtClean="0"/>
              <a:t>, меньше говорите, больше делайте. Беседы, которые имеют нравоучительный характер, содержат угрозы, обещания отправить его в больницу быстро становятся для него привычными, вырабатывают безразличие к своему поведению. Помните, что и в обычной ситуации ребенок все усваивает без частицы «не». </a:t>
            </a:r>
          </a:p>
          <a:p>
            <a:r>
              <a:rPr lang="ru-RU" b="1" dirty="0" smtClean="0"/>
              <a:t>Таким образом</a:t>
            </a:r>
            <a:r>
              <a:rPr lang="ru-RU" dirty="0" smtClean="0"/>
              <a:t>, если мы говорим ребенку: «Не кури», «Не балуйся» и т. п., то ребенок слышит – кури, балуйся. То есть он получает четкую программу делать так же и дальше.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100</TotalTime>
  <Words>1202</Words>
  <Application>Microsoft Office PowerPoint</Application>
  <PresentationFormat>Экран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Не запрет, а предупреждение вредных привычек.</vt:lpstr>
      <vt:lpstr>   Цель:  помочь родителям предупреждать в процессе воспитания детей формирования и закрепления вредных привычек (табакокурение, алкоголизм, наркомания) на основе знания их природы.</vt:lpstr>
      <vt:lpstr>Понятие о вредных привычках</vt:lpstr>
      <vt:lpstr>    Особенности личности, предрасположенной к употреблению наркотических веществ</vt:lpstr>
      <vt:lpstr>Слайд 5</vt:lpstr>
      <vt:lpstr>    3 вариант</vt:lpstr>
      <vt:lpstr>Слайд 7</vt:lpstr>
      <vt:lpstr>Работа над ошибками</vt:lpstr>
      <vt:lpstr>Слайд 9</vt:lpstr>
      <vt:lpstr>Слайд 10</vt:lpstr>
      <vt:lpstr>О правилах эффективного общения.</vt:lpstr>
      <vt:lpstr>Тренинг защиты</vt:lpstr>
      <vt:lpstr>Слайд 13</vt:lpstr>
      <vt:lpstr>Заключение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 запрет, а предупреждение вредных привычек.</dc:title>
  <dc:creator>колотовы</dc:creator>
  <cp:lastModifiedBy>колотовы</cp:lastModifiedBy>
  <cp:revision>13</cp:revision>
  <dcterms:created xsi:type="dcterms:W3CDTF">2013-01-21T13:51:04Z</dcterms:created>
  <dcterms:modified xsi:type="dcterms:W3CDTF">2017-12-18T13:40:56Z</dcterms:modified>
</cp:coreProperties>
</file>